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2"/>
  </p:handoutMasterIdLst>
  <p:sldIdLst>
    <p:sldId id="265" r:id="rId2"/>
    <p:sldId id="257" r:id="rId3"/>
    <p:sldId id="268" r:id="rId4"/>
    <p:sldId id="271" r:id="rId5"/>
    <p:sldId id="266" r:id="rId6"/>
    <p:sldId id="260" r:id="rId7"/>
    <p:sldId id="267" r:id="rId8"/>
    <p:sldId id="270" r:id="rId9"/>
    <p:sldId id="261" r:id="rId10"/>
    <p:sldId id="262" r:id="rId1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7AD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14" autoAdjust="0"/>
    <p:restoredTop sz="95474" autoAdjust="0"/>
  </p:normalViewPr>
  <p:slideViewPr>
    <p:cSldViewPr snapToGrid="0" snapToObjects="1">
      <p:cViewPr varScale="1">
        <p:scale>
          <a:sx n="146" d="100"/>
          <a:sy n="146" d="100"/>
        </p:scale>
        <p:origin x="1110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2631-60D9-492E-B779-1892383FCF92}" type="datetimeFigureOut">
              <a:rPr lang="fr-CH" smtClean="0"/>
              <a:t>01.06.2026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F00A2-9BB7-4ED1-97B6-824377C9F849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3944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06A665-4A23-58DC-7009-7523F37F7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l="394" t="-51" r="-394" b="-69930"/>
          <a:stretch>
            <a:fillRect/>
          </a:stretch>
        </p:blipFill>
        <p:spPr>
          <a:xfrm>
            <a:off x="0" y="0"/>
            <a:ext cx="9144000" cy="874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5ED97A-18B4-5944-BD21-A894E9280ACC}"/>
              </a:ext>
            </a:extLst>
          </p:cNvPr>
          <p:cNvSpPr/>
          <p:nvPr userDrawn="1"/>
        </p:nvSpPr>
        <p:spPr>
          <a:xfrm>
            <a:off x="8115918" y="510760"/>
            <a:ext cx="529113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DFDA86-FCAB-6E4C-AFC4-D79A9193FFB1}"/>
              </a:ext>
            </a:extLst>
          </p:cNvPr>
          <p:cNvSpPr/>
          <p:nvPr userDrawn="1"/>
        </p:nvSpPr>
        <p:spPr>
          <a:xfrm>
            <a:off x="8629959" y="1024801"/>
            <a:ext cx="514041" cy="514041"/>
          </a:xfrm>
          <a:prstGeom prst="rect">
            <a:avLst/>
          </a:prstGeom>
          <a:solidFill>
            <a:srgbClr val="CBC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0D5C2D-A098-D645-9278-B263D6E07E3A}"/>
              </a:ext>
            </a:extLst>
          </p:cNvPr>
          <p:cNvSpPr/>
          <p:nvPr userDrawn="1"/>
        </p:nvSpPr>
        <p:spPr>
          <a:xfrm>
            <a:off x="8629959" y="1661"/>
            <a:ext cx="514041" cy="514041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273DEC-4C4E-C548-8658-DEFFD888274B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911B56-80F8-F34A-91AB-7ECB1A8BA378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1B5720F-1E0D-6044-AD05-5DF61B0ED6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831" y="4134876"/>
            <a:ext cx="8035200" cy="16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r">
              <a:buNone/>
              <a:defRPr sz="14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Location (if presented at an ISSA event: Event name)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E36A10B-CD74-4E49-9B54-FA50EF419D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831" y="4377984"/>
            <a:ext cx="8035200" cy="162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r">
              <a:buNone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Date (if presented at an ISSA event: Event date(s) | Event city, Event country)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1119600" y="4629461"/>
            <a:ext cx="7513200" cy="5148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454C56F-9132-994F-A5DC-97D1D0B423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385" y="1082205"/>
            <a:ext cx="8036573" cy="110133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9502E3-8DFF-4146-A9C6-0E61F65D3F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831" y="2641376"/>
            <a:ext cx="8035200" cy="25724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750"/>
              </a:spcBef>
              <a:buNone/>
              <a:defRPr sz="16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Presenter, Job position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E9502E3-8DFF-4146-A9C6-0E61F65D3F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831" y="2991584"/>
            <a:ext cx="8035200" cy="666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750"/>
              </a:spcBef>
              <a:buNone/>
              <a:defRPr sz="1600" b="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Institution, Country</a:t>
            </a:r>
          </a:p>
        </p:txBody>
      </p:sp>
    </p:spTree>
    <p:extLst>
      <p:ext uri="{BB962C8B-B14F-4D97-AF65-F5344CB8AC3E}">
        <p14:creationId xmlns:p14="http://schemas.microsoft.com/office/powerpoint/2010/main" val="79371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: Q&amp;A, thank you,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BDD71-73D6-B940-8BDA-49169336F104}"/>
              </a:ext>
            </a:extLst>
          </p:cNvPr>
          <p:cNvSpPr/>
          <p:nvPr userDrawn="1"/>
        </p:nvSpPr>
        <p:spPr>
          <a:xfrm>
            <a:off x="0" y="1659"/>
            <a:ext cx="9144000" cy="5143500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76D3E6-8909-AA4B-AE3C-FCB6122BD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2000" y="2248584"/>
            <a:ext cx="4320000" cy="646331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46BC3-9D97-634E-BF95-318A42CEB2EF}"/>
              </a:ext>
            </a:extLst>
          </p:cNvPr>
          <p:cNvSpPr/>
          <p:nvPr userDrawn="1"/>
        </p:nvSpPr>
        <p:spPr>
          <a:xfrm>
            <a:off x="8115918" y="510760"/>
            <a:ext cx="514041" cy="514041"/>
          </a:xfrm>
          <a:prstGeom prst="rect">
            <a:avLst/>
          </a:prstGeom>
          <a:solidFill>
            <a:srgbClr val="B1B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0533FF-F634-A84A-BB29-8EAC99A39EA8}"/>
              </a:ext>
            </a:extLst>
          </p:cNvPr>
          <p:cNvSpPr/>
          <p:nvPr userDrawn="1"/>
        </p:nvSpPr>
        <p:spPr>
          <a:xfrm>
            <a:off x="8629959" y="1024801"/>
            <a:ext cx="514041" cy="514041"/>
          </a:xfrm>
          <a:prstGeom prst="rect">
            <a:avLst/>
          </a:prstGeom>
          <a:solidFill>
            <a:srgbClr val="CBC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0E011-B036-2848-ABBB-B6208A1034C9}"/>
              </a:ext>
            </a:extLst>
          </p:cNvPr>
          <p:cNvSpPr/>
          <p:nvPr userDrawn="1"/>
        </p:nvSpPr>
        <p:spPr>
          <a:xfrm>
            <a:off x="8629959" y="1661"/>
            <a:ext cx="514041" cy="514041"/>
          </a:xfrm>
          <a:prstGeom prst="rect">
            <a:avLst/>
          </a:prstGeom>
          <a:solidFill>
            <a:srgbClr val="A3B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96367-AB44-8844-9C85-A8F866B04C3D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49097-8F22-4841-82BD-9583077CFC60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1119600" y="4629461"/>
            <a:ext cx="7513200" cy="5148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GB" sz="11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215577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BDD71-73D6-B940-8BDA-49169336F104}"/>
              </a:ext>
            </a:extLst>
          </p:cNvPr>
          <p:cNvSpPr/>
          <p:nvPr userDrawn="1"/>
        </p:nvSpPr>
        <p:spPr>
          <a:xfrm>
            <a:off x="0" y="1659"/>
            <a:ext cx="9144000" cy="5143500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46BC3-9D97-634E-BF95-318A42CEB2EF}"/>
              </a:ext>
            </a:extLst>
          </p:cNvPr>
          <p:cNvSpPr/>
          <p:nvPr userDrawn="1"/>
        </p:nvSpPr>
        <p:spPr>
          <a:xfrm>
            <a:off x="8115918" y="510760"/>
            <a:ext cx="514041" cy="514041"/>
          </a:xfrm>
          <a:prstGeom prst="rect">
            <a:avLst/>
          </a:prstGeom>
          <a:solidFill>
            <a:srgbClr val="B1B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0533FF-F634-A84A-BB29-8EAC99A39EA8}"/>
              </a:ext>
            </a:extLst>
          </p:cNvPr>
          <p:cNvSpPr/>
          <p:nvPr userDrawn="1"/>
        </p:nvSpPr>
        <p:spPr>
          <a:xfrm>
            <a:off x="8629959" y="1024801"/>
            <a:ext cx="514041" cy="514041"/>
          </a:xfrm>
          <a:prstGeom prst="rect">
            <a:avLst/>
          </a:prstGeom>
          <a:solidFill>
            <a:srgbClr val="CBC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50E011-B036-2848-ABBB-B6208A1034C9}"/>
              </a:ext>
            </a:extLst>
          </p:cNvPr>
          <p:cNvSpPr/>
          <p:nvPr userDrawn="1"/>
        </p:nvSpPr>
        <p:spPr>
          <a:xfrm>
            <a:off x="8629959" y="1661"/>
            <a:ext cx="514041" cy="514041"/>
          </a:xfrm>
          <a:prstGeom prst="rect">
            <a:avLst/>
          </a:prstGeom>
          <a:solidFill>
            <a:srgbClr val="A3B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96367-AB44-8844-9C85-A8F866B04C3D}"/>
              </a:ext>
            </a:extLst>
          </p:cNvPr>
          <p:cNvSpPr/>
          <p:nvPr userDrawn="1"/>
        </p:nvSpPr>
        <p:spPr>
          <a:xfrm>
            <a:off x="1" y="4115420"/>
            <a:ext cx="514041" cy="514041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49097-8F22-4841-82BD-9583077CFC60}"/>
              </a:ext>
            </a:extLst>
          </p:cNvPr>
          <p:cNvSpPr/>
          <p:nvPr userDrawn="1"/>
        </p:nvSpPr>
        <p:spPr>
          <a:xfrm>
            <a:off x="514042" y="4629461"/>
            <a:ext cx="514041" cy="514041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805301" cy="540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4CB459-4D0A-0345-B2C3-D54284BA64BE}"/>
              </a:ext>
            </a:extLst>
          </p:cNvPr>
          <p:cNvSpPr/>
          <p:nvPr userDrawn="1"/>
        </p:nvSpPr>
        <p:spPr>
          <a:xfrm>
            <a:off x="2412000" y="2247750"/>
            <a:ext cx="4320000" cy="64800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i="0" baseline="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89224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le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44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1E0874-D180-AF4B-8930-EA1EF631FD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440000"/>
            <a:ext cx="8279999" cy="333368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  <a:endParaRPr lang="en-US" sz="9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90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44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6B79701-3AB8-EE4B-935C-1062D8F566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2000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74035A-FDC3-724B-951B-592FC17BF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3249158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ti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F68A398-F7B6-4249-AA99-90A5241C8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4474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1 line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E74035A-FDC3-724B-951B-592FC17BFB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8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  <a:endParaRPr lang="en-US" sz="9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E74035A-FDC3-724B-951B-592FC17BFB4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62000" y="1440000"/>
            <a:ext cx="4050000" cy="33070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96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lines title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A10ECE4-6A3A-8545-ABD5-D1E622AFE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77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2 line 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7DB1E4-120A-7D40-8974-D3A61A61C8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64000"/>
            <a:ext cx="8280000" cy="3009684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baseline="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85016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lines 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0CCAA02-1084-494C-80A0-EBB5745D20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2000" y="1764000"/>
            <a:ext cx="4050000" cy="305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3D8FAF1-3858-9248-9C16-849703CC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77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2 line 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8FFFAA-630D-2F4B-8E68-53437FA13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64000"/>
            <a:ext cx="4050000" cy="30591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100671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+ lines 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3D8FAF1-3858-9248-9C16-849703CCC5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954000"/>
            <a:ext cx="8280000" cy="770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sz="2400" b="1">
                <a:solidFill>
                  <a:srgbClr val="6697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2 line 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28FFFAA-630D-2F4B-8E68-53437FA139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64000"/>
            <a:ext cx="4050000" cy="30591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GB" sz="1000" b="1" noProof="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GB" sz="1000" b="1" noProof="0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sz="1000" b="1" noProof="0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GB" sz="1000" b="1" noProof="0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28FFFAA-630D-2F4B-8E68-53437FA139D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662000" y="1764000"/>
            <a:ext cx="4050000" cy="30591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171450" indent="-171450">
              <a:lnSpc>
                <a:spcPct val="100000"/>
              </a:lnSpc>
              <a:buClr>
                <a:srgbClr val="A7B341"/>
              </a:buClr>
              <a:buFont typeface="Wingdings" pitchFamily="2" charset="2"/>
              <a:buChar char="§"/>
              <a:defRPr sz="2000" b="1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lnSpc>
                <a:spcPct val="100000"/>
              </a:lnSpc>
              <a:buClr>
                <a:srgbClr val="6697AD"/>
              </a:buClr>
              <a:buFont typeface="Wingdings" pitchFamily="2" charset="2"/>
              <a:buChar char="§"/>
              <a:defRPr sz="18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lnSpc>
                <a:spcPct val="100000"/>
              </a:lnSpc>
              <a:buFont typeface="STIXGeneral-Regular" pitchFamily="2" charset="2"/>
              <a:buChar char="⎯"/>
              <a:defRPr sz="16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lnSpc>
                <a:spcPct val="100000"/>
              </a:lnSpc>
              <a:buFont typeface="STIXGeneral-Regular" pitchFamily="2" charset="2"/>
              <a:buChar char="⎯"/>
              <a:defRPr sz="14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lnSpc>
                <a:spcPct val="100000"/>
              </a:lnSpc>
              <a:buFont typeface="STIXGeneral-Regular" pitchFamily="2" charset="2"/>
              <a:buChar char="⎯"/>
              <a:defRPr sz="1200" baseline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185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ckground el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1DEE48-30C6-B240-8E52-B34414283768}"/>
              </a:ext>
            </a:extLst>
          </p:cNvPr>
          <p:cNvSpPr/>
          <p:nvPr userDrawn="1"/>
        </p:nvSpPr>
        <p:spPr>
          <a:xfrm>
            <a:off x="2" y="4504996"/>
            <a:ext cx="319252" cy="319252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C723DF-8B08-9D48-A995-24211E0CFD0A}"/>
              </a:ext>
            </a:extLst>
          </p:cNvPr>
          <p:cNvSpPr/>
          <p:nvPr userDrawn="1"/>
        </p:nvSpPr>
        <p:spPr>
          <a:xfrm>
            <a:off x="319254" y="4824248"/>
            <a:ext cx="319252" cy="319252"/>
          </a:xfrm>
          <a:prstGeom prst="rect">
            <a:avLst/>
          </a:prstGeom>
          <a:solidFill>
            <a:srgbClr val="A7B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5F63D7-67EA-AC4F-9F3A-640126F16370}"/>
              </a:ext>
            </a:extLst>
          </p:cNvPr>
          <p:cNvSpPr/>
          <p:nvPr userDrawn="1"/>
        </p:nvSpPr>
        <p:spPr>
          <a:xfrm>
            <a:off x="8524640" y="318126"/>
            <a:ext cx="301235" cy="315310"/>
          </a:xfrm>
          <a:prstGeom prst="rect">
            <a:avLst/>
          </a:prstGeom>
          <a:solidFill>
            <a:srgbClr val="8183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B75526-0BA3-DC40-8AB2-924A7412C26D}"/>
              </a:ext>
            </a:extLst>
          </p:cNvPr>
          <p:cNvSpPr/>
          <p:nvPr userDrawn="1"/>
        </p:nvSpPr>
        <p:spPr>
          <a:xfrm>
            <a:off x="8827520" y="633436"/>
            <a:ext cx="316480" cy="316480"/>
          </a:xfrm>
          <a:prstGeom prst="rect">
            <a:avLst/>
          </a:prstGeom>
          <a:solidFill>
            <a:srgbClr val="CBCF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60E6E3-3229-9D4C-A136-50ED93C64A7C}"/>
              </a:ext>
            </a:extLst>
          </p:cNvPr>
          <p:cNvSpPr/>
          <p:nvPr userDrawn="1"/>
        </p:nvSpPr>
        <p:spPr>
          <a:xfrm>
            <a:off x="8825875" y="2"/>
            <a:ext cx="318125" cy="318125"/>
          </a:xfrm>
          <a:prstGeom prst="rect">
            <a:avLst/>
          </a:prstGeom>
          <a:solidFill>
            <a:srgbClr val="669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59200"/>
            <a:ext cx="2206837" cy="424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858800" y="4823100"/>
            <a:ext cx="1018800" cy="320400"/>
          </a:xfrm>
          <a:prstGeom prst="rect">
            <a:avLst/>
          </a:prstGeom>
        </p:spPr>
        <p:txBody>
          <a:bodyPr wrap="none" rIns="0" anchor="ctr" anchorCtr="0">
            <a:noAutofit/>
          </a:bodyPr>
          <a:lstStyle/>
          <a:p>
            <a:pPr algn="r"/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34F80E5-37D2-40A9-A7A6-A9F43AA57C27}" type="slidenum">
              <a:rPr lang="en-US" sz="1000" b="1" smtClean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8787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7AA0ED-D202-C543-8AB9-21731B13A438}"/>
              </a:ext>
            </a:extLst>
          </p:cNvPr>
          <p:cNvSpPr/>
          <p:nvPr userDrawn="1"/>
        </p:nvSpPr>
        <p:spPr>
          <a:xfrm>
            <a:off x="711041" y="4823100"/>
            <a:ext cx="6720891" cy="32040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r>
              <a:rPr lang="en-US" sz="1000" b="1" dirty="0">
                <a:solidFill>
                  <a:srgbClr val="8787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www.issa.int</a:t>
            </a:r>
          </a:p>
        </p:txBody>
      </p:sp>
    </p:spTree>
    <p:extLst>
      <p:ext uri="{BB962C8B-B14F-4D97-AF65-F5344CB8AC3E}">
        <p14:creationId xmlns:p14="http://schemas.microsoft.com/office/powerpoint/2010/main" val="130856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21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928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71" r:id="rId4"/>
    <p:sldLayoutId id="2147483663" r:id="rId5"/>
    <p:sldLayoutId id="2147483665" r:id="rId6"/>
    <p:sldLayoutId id="2147483672" r:id="rId7"/>
    <p:sldLayoutId id="2147483670" r:id="rId8"/>
    <p:sldLayoutId id="2147483669" r:id="rId9"/>
    <p:sldLayoutId id="2147483666" r:id="rId10"/>
    <p:sldLayoutId id="21474836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FCD32A-BE3F-FF99-8952-E7CB1CE5AE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831" y="4215876"/>
            <a:ext cx="8035200" cy="162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350" dirty="0"/>
              <a:t>IEN Technical Seminar: Declining birth rates in Europe ‒ Social security challenges and responses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94C089-0003-F968-A9F8-82672C6463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831" y="4461115"/>
            <a:ext cx="8035200" cy="162000"/>
          </a:xfrm>
        </p:spPr>
        <p:txBody>
          <a:bodyPr/>
          <a:lstStyle/>
          <a:p>
            <a:r>
              <a:rPr lang="en-GB" sz="1350" dirty="0"/>
              <a:t>28–29 April 2026 | Valletta, Malta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99674D-6F14-3001-BD34-039C13764E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endParaRPr lang="en-GB" dirty="0"/>
          </a:p>
          <a:p>
            <a:pPr algn="ctr"/>
            <a:r>
              <a:rPr lang="en-GB" dirty="0"/>
              <a:t>The parental leave in Luxembourg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0F3417-C2D6-B804-0267-3ACD7DDE7C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Myriam SCHANCK</a:t>
            </a:r>
          </a:p>
          <a:p>
            <a:r>
              <a:rPr lang="en-GB" dirty="0"/>
              <a:t> President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C683C9-329F-C1F3-B9FA-6725517FC0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831" y="3356646"/>
            <a:ext cx="8035200" cy="666000"/>
          </a:xfrm>
        </p:spPr>
        <p:txBody>
          <a:bodyPr/>
          <a:lstStyle/>
          <a:p>
            <a:r>
              <a:rPr lang="en-GB" dirty="0"/>
              <a:t>National Fund for Family Allowances (CAE)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10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8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8D00-BCDC-5300-44EF-1DF65B5D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Success story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47A057B-F6FD-8D83-881C-E6337F6C5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747" y="1439863"/>
            <a:ext cx="4516506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3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299A0-40D9-2A7E-BB1E-F4D31811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Impact: Father’s Take-up Rate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EBF732-17EC-2249-B02F-D3B66D72140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41314" y="1561526"/>
            <a:ext cx="4050000" cy="305910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dirty="0"/>
              <a:t>Significant increase in male participation since the reform</a:t>
            </a:r>
          </a:p>
          <a:p>
            <a:pPr algn="ctr"/>
            <a:r>
              <a:rPr lang="en-US" dirty="0"/>
              <a:t>2024 : over 58% of beneficiaries are fathers</a:t>
            </a:r>
          </a:p>
          <a:p>
            <a:pPr algn="ctr"/>
            <a:r>
              <a:rPr lang="en-US" dirty="0"/>
              <a:t>Normalizing shared parenting in the corporate world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02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299A0-40D9-2A7E-BB1E-F4D31811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Impact: Father’s Take-up Rate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164DA98-8414-C47C-CBA7-A0F0E6F3EAC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360176" y="1397726"/>
            <a:ext cx="4869164" cy="28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0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817D37-C76E-79EB-050E-51CBA179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“2016 - Turning Points”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DFB05-37A6-E927-9424-3670000FC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655850"/>
            <a:ext cx="60293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6C9E8-05D1-3FF3-ADEA-43F0E04D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The Four Flexible Models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62C3-6409-059A-1F2D-D2B964D39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394" y="1568057"/>
            <a:ext cx="4050000" cy="305910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dirty="0"/>
              <a:t>    Full-time: 4 or 6 months</a:t>
            </a:r>
          </a:p>
          <a:p>
            <a:pPr algn="ctr"/>
            <a:r>
              <a:rPr lang="en-US" dirty="0"/>
              <a:t>    Part-time: 8 or 12 months   (50%)</a:t>
            </a:r>
          </a:p>
          <a:p>
            <a:pPr algn="ctr"/>
            <a:r>
              <a:rPr lang="en-US" dirty="0"/>
              <a:t>    Split: 4 single months within 20 months</a:t>
            </a:r>
          </a:p>
          <a:p>
            <a:pPr algn="ctr"/>
            <a:r>
              <a:rPr lang="en-US" dirty="0"/>
              <a:t>    Day-based: 1 day per week for 20 months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182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299A0-40D9-2A7E-BB1E-F4D31811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Financial Compensation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7C18B3-0D81-B739-F02C-CAE81223EB6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14211" y="1711543"/>
            <a:ext cx="4627278" cy="2085533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C99700-C2EB-3DF4-D9A1-9D1FF5176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753" y="1704909"/>
            <a:ext cx="3244036" cy="2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299A0-40D9-2A7E-BB1E-F4D31811E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 &amp; Outlook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EBF732-17EC-2249-B02F-D3B66D72140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441314" y="1615231"/>
            <a:ext cx="4050000" cy="2786952"/>
          </a:xfrm>
        </p:spPr>
        <p:txBody>
          <a:bodyPr>
            <a:norm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000" dirty="0"/>
              <a:t>Success depends on the combination of leave, cash benefits and childcare</a:t>
            </a:r>
            <a:endParaRPr lang="en-GB" dirty="0"/>
          </a:p>
          <a:p>
            <a:pPr algn="ctr"/>
            <a:r>
              <a:rPr lang="en-US" dirty="0"/>
              <a:t>Social security must evolve with modern family structures</a:t>
            </a:r>
          </a:p>
          <a:p>
            <a:pPr algn="ctr"/>
            <a:r>
              <a:rPr lang="en-US" dirty="0"/>
              <a:t>    Next steps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71996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348170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154</Words>
  <Application>Microsoft Office PowerPoint</Application>
  <PresentationFormat>On-screen Show (16:9)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STIXGeneral-Regular</vt:lpstr>
      <vt:lpstr>Wingdings</vt:lpstr>
      <vt:lpstr>Office Theme</vt:lpstr>
      <vt:lpstr>PowerPoint Presentation</vt:lpstr>
      <vt:lpstr>Success story</vt:lpstr>
      <vt:lpstr>Impact: Father’s Take-up Rate</vt:lpstr>
      <vt:lpstr>Impact: Father’s Take-up Rate</vt:lpstr>
      <vt:lpstr>The “2016 - Turning Points”</vt:lpstr>
      <vt:lpstr>The Four Flexible Models </vt:lpstr>
      <vt:lpstr>Financial Compensation</vt:lpstr>
      <vt:lpstr>Conclusion &amp; Outlook</vt:lpstr>
      <vt:lpstr>Q &amp;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ISSA</dc:creator>
  <cp:lastModifiedBy>Lindenlaub Norbert</cp:lastModifiedBy>
  <cp:revision>89</cp:revision>
  <dcterms:created xsi:type="dcterms:W3CDTF">2019-02-27T15:16:38Z</dcterms:created>
  <dcterms:modified xsi:type="dcterms:W3CDTF">2026-06-01T12:36:14Z</dcterms:modified>
</cp:coreProperties>
</file>